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2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8" r:id="rId11"/>
    <p:sldId id="272" r:id="rId12"/>
    <p:sldId id="266" r:id="rId13"/>
    <p:sldId id="267" r:id="rId14"/>
    <p:sldId id="269" r:id="rId15"/>
    <p:sldId id="273" r:id="rId16"/>
    <p:sldId id="270" r:id="rId17"/>
    <p:sldId id="271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5" r:id="rId29"/>
    <p:sldId id="284" r:id="rId3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100" d="100"/>
          <a:sy n="100" d="100"/>
        </p:scale>
        <p:origin x="-168" y="5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flipV="1">
            <a:off x="5410182" y="3810000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4" name="矩形 23"/>
          <p:cNvSpPr/>
          <p:nvPr/>
        </p:nvSpPr>
        <p:spPr>
          <a:xfrm flipV="1">
            <a:off x="5410200" y="3897010"/>
            <a:ext cx="3733801" cy="192024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5" name="矩形 24"/>
          <p:cNvSpPr/>
          <p:nvPr/>
        </p:nvSpPr>
        <p:spPr>
          <a:xfrm flipV="1">
            <a:off x="5410200" y="4115167"/>
            <a:ext cx="3733801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6" name="矩形 25"/>
          <p:cNvSpPr/>
          <p:nvPr/>
        </p:nvSpPr>
        <p:spPr>
          <a:xfrm flipV="1">
            <a:off x="5410200" y="4164403"/>
            <a:ext cx="1965960" cy="18288"/>
          </a:xfrm>
          <a:prstGeom prst="rect">
            <a:avLst/>
          </a:prstGeom>
          <a:solidFill>
            <a:schemeClr val="accent2">
              <a:alpha val="6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7" name="矩形 26"/>
          <p:cNvSpPr/>
          <p:nvPr/>
        </p:nvSpPr>
        <p:spPr>
          <a:xfrm flipV="1">
            <a:off x="5410200" y="4199572"/>
            <a:ext cx="1965960" cy="9144"/>
          </a:xfrm>
          <a:prstGeom prst="rect">
            <a:avLst/>
          </a:prstGeom>
          <a:solidFill>
            <a:schemeClr val="accent2">
              <a:alpha val="65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0" name="圆角矩形 29"/>
          <p:cNvSpPr/>
          <p:nvPr/>
        </p:nvSpPr>
        <p:spPr bwMode="white">
          <a:xfrm>
            <a:off x="5410200" y="3962400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1" name="圆角矩形 30"/>
          <p:cNvSpPr/>
          <p:nvPr/>
        </p:nvSpPr>
        <p:spPr bwMode="white">
          <a:xfrm>
            <a:off x="7376507" y="406098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7" name="矩形 6"/>
          <p:cNvSpPr/>
          <p:nvPr/>
        </p:nvSpPr>
        <p:spPr>
          <a:xfrm>
            <a:off x="1" y="3649662"/>
            <a:ext cx="9144000" cy="244170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矩形 9"/>
          <p:cNvSpPr/>
          <p:nvPr/>
        </p:nvSpPr>
        <p:spPr>
          <a:xfrm>
            <a:off x="0" y="3675527"/>
            <a:ext cx="9144001" cy="14067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矩形 10"/>
          <p:cNvSpPr/>
          <p:nvPr/>
        </p:nvSpPr>
        <p:spPr>
          <a:xfrm flipV="1">
            <a:off x="6414051" y="3643090"/>
            <a:ext cx="2729950" cy="2484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矩形 18"/>
          <p:cNvSpPr/>
          <p:nvPr/>
        </p:nvSpPr>
        <p:spPr>
          <a:xfrm>
            <a:off x="0" y="0"/>
            <a:ext cx="9144000" cy="3701700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标题 7"/>
          <p:cNvSpPr>
            <a:spLocks noGrp="1"/>
          </p:cNvSpPr>
          <p:nvPr>
            <p:ph type="ctrTitle"/>
          </p:nvPr>
        </p:nvSpPr>
        <p:spPr>
          <a:xfrm>
            <a:off x="457200" y="2401887"/>
            <a:ext cx="8458200" cy="1470025"/>
          </a:xfrm>
        </p:spPr>
        <p:txBody>
          <a:bodyPr anchor="b"/>
          <a:lstStyle>
            <a:lvl1pPr>
              <a:defRPr sz="4400">
                <a:solidFill>
                  <a:schemeClr val="bg1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9" name="副标题 8"/>
          <p:cNvSpPr>
            <a:spLocks noGrp="1"/>
          </p:cNvSpPr>
          <p:nvPr>
            <p:ph type="subTitle" idx="1"/>
          </p:nvPr>
        </p:nvSpPr>
        <p:spPr>
          <a:xfrm>
            <a:off x="457200" y="3899938"/>
            <a:ext cx="4953000" cy="1752600"/>
          </a:xfrm>
        </p:spPr>
        <p:txBody>
          <a:bodyPr/>
          <a:lstStyle>
            <a:lvl1pPr marL="64008" indent="0" algn="l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zh-CN" altLang="en-US" smtClean="0"/>
              <a:t>单击此处编辑母版副标题样式</a:t>
            </a:r>
            <a:endParaRPr kumimoji="0" lang="en-US"/>
          </a:p>
        </p:txBody>
      </p:sp>
      <p:sp>
        <p:nvSpPr>
          <p:cNvPr id="28" name="日期占位符 27"/>
          <p:cNvSpPr>
            <a:spLocks noGrp="1"/>
          </p:cNvSpPr>
          <p:nvPr>
            <p:ph type="dt" sz="half" idx="10"/>
          </p:nvPr>
        </p:nvSpPr>
        <p:spPr>
          <a:xfrm>
            <a:off x="6705600" y="4206240"/>
            <a:ext cx="960120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</p:nvPr>
        </p:nvSpPr>
        <p:spPr>
          <a:xfrm>
            <a:off x="5410200" y="4205288"/>
            <a:ext cx="129540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29" name="灯片编号占位符 28"/>
          <p:cNvSpPr>
            <a:spLocks noGrp="1"/>
          </p:cNvSpPr>
          <p:nvPr>
            <p:ph type="sldNum" sz="quarter" idx="12"/>
          </p:nvPr>
        </p:nvSpPr>
        <p:spPr>
          <a:xfrm>
            <a:off x="8320088" y="1136"/>
            <a:ext cx="747712" cy="365760"/>
          </a:xfrm>
        </p:spPr>
        <p:txBody>
          <a:bodyPr/>
          <a:lstStyle>
            <a:lvl1pPr algn="r">
              <a:defRPr sz="1800">
                <a:solidFill>
                  <a:schemeClr val="bg1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781800" y="1143000"/>
            <a:ext cx="1905000" cy="5486400"/>
          </a:xfrm>
        </p:spPr>
        <p:txBody>
          <a:bodyPr vert="eaVert"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143000"/>
            <a:ext cx="6248400" cy="5486400"/>
          </a:xfrm>
        </p:spPr>
        <p:txBody>
          <a:bodyPr vert="eaVert"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981200"/>
            <a:ext cx="7772400" cy="1362075"/>
          </a:xfrm>
        </p:spPr>
        <p:txBody>
          <a:bodyPr anchor="b">
            <a:noAutofit/>
          </a:bodyPr>
          <a:lstStyle>
            <a:lvl1pPr algn="l">
              <a:buNone/>
              <a:defRPr sz="4300" b="1" cap="none" baseline="0">
                <a:ln w="12700">
                  <a:solidFill>
                    <a:schemeClr val="accent2">
                      <a:shade val="90000"/>
                      <a:satMod val="150000"/>
                    </a:schemeClr>
                  </a:solidFill>
                </a:ln>
                <a:solidFill>
                  <a:srgbClr val="FFFFFF"/>
                </a:solidFill>
                <a:effectLst>
                  <a:outerShdw blurRad="38100" dist="381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3367088"/>
            <a:ext cx="7772400" cy="1509712"/>
          </a:xfrm>
        </p:spPr>
        <p:txBody>
          <a:bodyPr anchor="t"/>
          <a:lstStyle>
            <a:lvl1pPr marL="45720" indent="0">
              <a:buNone/>
              <a:defRPr sz="2100" b="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2249424"/>
            <a:ext cx="4038600" cy="4525963"/>
          </a:xfrm>
        </p:spPr>
        <p:txBody>
          <a:bodyPr/>
          <a:lstStyle>
            <a:lvl1pPr>
              <a:defRPr sz="2000"/>
            </a:lvl1pPr>
            <a:lvl2pPr>
              <a:defRPr sz="19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1143000"/>
            <a:ext cx="8382000" cy="1069848"/>
          </a:xfrm>
        </p:spPr>
        <p:txBody>
          <a:bodyPr anchor="ctr"/>
          <a:lstStyle>
            <a:lvl1pPr>
              <a:defRPr sz="4000" b="0" i="0" cap="none" baseline="0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381000" y="2244970"/>
            <a:ext cx="4041648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3"/>
          </p:nvPr>
        </p:nvSpPr>
        <p:spPr>
          <a:xfrm>
            <a:off x="4721225" y="2244970"/>
            <a:ext cx="4041775" cy="457200"/>
          </a:xfrm>
          <a:solidFill>
            <a:schemeClr val="accent2">
              <a:satMod val="150000"/>
              <a:alpha val="25000"/>
            </a:schemeClr>
          </a:solidFill>
          <a:ln w="12700">
            <a:solidFill>
              <a:schemeClr val="accent2"/>
            </a:solidFill>
          </a:ln>
        </p:spPr>
        <p:txBody>
          <a:bodyPr anchor="ctr">
            <a:noAutofit/>
          </a:bodyPr>
          <a:lstStyle>
            <a:lvl1pPr marL="45720" indent="0">
              <a:buNone/>
              <a:defRPr sz="1900" b="1">
                <a:solidFill>
                  <a:schemeClr val="tx1">
                    <a:tint val="95000"/>
                  </a:schemeClr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sz="quarter" idx="2"/>
          </p:nvPr>
        </p:nvSpPr>
        <p:spPr>
          <a:xfrm>
            <a:off x="381000" y="2708519"/>
            <a:ext cx="4041648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718304" y="2708519"/>
            <a:ext cx="4041775" cy="388620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26" name="日期占位符 2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8" name="页脚占位符 2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9848"/>
          </a:xfrm>
        </p:spPr>
        <p:txBody>
          <a:bodyPr anchor="ctr"/>
          <a:lstStyle>
            <a:lvl1pPr>
              <a:defRPr sz="4000">
                <a:solidFill>
                  <a:schemeClr val="tx2"/>
                </a:solidFill>
              </a:defRPr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583680" y="612648"/>
            <a:ext cx="957264" cy="457200"/>
          </a:xfrm>
        </p:spPr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5257800" y="612648"/>
            <a:ext cx="1325880" cy="4572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174736" y="2272"/>
            <a:ext cx="762000" cy="365760"/>
          </a:xfr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53496" y="1101970"/>
            <a:ext cx="3383280" cy="877824"/>
          </a:xfrm>
        </p:spPr>
        <p:txBody>
          <a:bodyPr anchor="b"/>
          <a:lstStyle>
            <a:lvl1pPr algn="l">
              <a:buNone/>
              <a:defRPr sz="18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2"/>
          </p:nvPr>
        </p:nvSpPr>
        <p:spPr>
          <a:xfrm>
            <a:off x="5353496" y="2010727"/>
            <a:ext cx="3383280" cy="4617720"/>
          </a:xfrm>
        </p:spPr>
        <p:txBody>
          <a:bodyPr/>
          <a:lstStyle>
            <a:lvl1pPr marL="9144" indent="0"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1"/>
          </p:nvPr>
        </p:nvSpPr>
        <p:spPr>
          <a:xfrm>
            <a:off x="152400" y="776287"/>
            <a:ext cx="5102352" cy="585216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</a:lstStyle>
          <a:p>
            <a:pPr lvl="0" eaLnBrk="1" latinLnBrk="0" hangingPunct="1"/>
            <a:r>
              <a:rPr lang="zh-CN" altLang="en-US" smtClean="0"/>
              <a:t>单击此处编辑母版文本样式</a:t>
            </a:r>
          </a:p>
          <a:p>
            <a:pPr lvl="1" eaLnBrk="1" latinLnBrk="0" hangingPunct="1"/>
            <a:r>
              <a:rPr lang="zh-CN" altLang="en-US" smtClean="0"/>
              <a:t>第二级</a:t>
            </a:r>
          </a:p>
          <a:p>
            <a:pPr lvl="2" eaLnBrk="1" latinLnBrk="0" hangingPunct="1"/>
            <a:r>
              <a:rPr lang="zh-CN" altLang="en-US" smtClean="0"/>
              <a:t>第三级</a:t>
            </a:r>
          </a:p>
          <a:p>
            <a:pPr lvl="3" eaLnBrk="1" latinLnBrk="0" hangingPunct="1"/>
            <a:r>
              <a:rPr lang="zh-CN" altLang="en-US" smtClean="0"/>
              <a:t>第四级</a:t>
            </a:r>
          </a:p>
          <a:p>
            <a:pPr lvl="4" eaLnBrk="1" latinLnBrk="0" hangingPunct="1"/>
            <a:r>
              <a:rPr lang="zh-CN" altLang="en-US" smtClean="0"/>
              <a:t>第五级</a:t>
            </a:r>
            <a:endParaRPr kumimoji="0" 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440434" y="1109160"/>
            <a:ext cx="586803" cy="4681637"/>
          </a:xfrm>
        </p:spPr>
        <p:txBody>
          <a:bodyPr vert="vert270" lIns="45720" tIns="0" rIns="45720" anchor="t"/>
          <a:lstStyle>
            <a:lvl1pPr algn="ctr">
              <a:buNone/>
              <a:defRPr sz="2000" b="1"/>
            </a:lvl1pPr>
          </a:lstStyle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403671" y="1143000"/>
            <a:ext cx="4572000" cy="4572000"/>
          </a:xfrm>
          <a:solidFill>
            <a:srgbClr val="EAEAEA"/>
          </a:solidFill>
          <a:ln w="50800">
            <a:solidFill>
              <a:srgbClr val="FFFFFF"/>
            </a:solidFill>
            <a:miter lim="800000"/>
          </a:ln>
          <a:effectLst>
            <a:outerShdw blurRad="57150" dist="31750" dir="4800000" algn="tl" rotWithShape="0">
              <a:srgbClr val="000000">
                <a:alpha val="2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2540">
            <a:bevelT w="25400" h="19050"/>
            <a:contourClr>
              <a:srgbClr val="AEAEAE"/>
            </a:contourClr>
          </a:sp3d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zh-CN" altLang="en-US" smtClean="0"/>
              <a:t>单击图标添加图片</a:t>
            </a:r>
            <a:endParaRPr kumimoji="0" 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88443" y="3274308"/>
            <a:ext cx="2590800" cy="2516489"/>
          </a:xfrm>
        </p:spPr>
        <p:txBody>
          <a:bodyPr lIns="0" tIns="0" rIns="45720" anchor="t"/>
          <a:lstStyle>
            <a:lvl1pPr marL="0" indent="0">
              <a:lnSpc>
                <a:spcPct val="100000"/>
              </a:lnSpc>
              <a:spcBef>
                <a:spcPts val="0"/>
              </a:spcBef>
              <a:buFontTx/>
              <a:buNone/>
              <a:defRPr sz="13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1" y="366818"/>
            <a:ext cx="9144000" cy="84407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9" name="矩形 28"/>
          <p:cNvSpPr/>
          <p:nvPr/>
        </p:nvSpPr>
        <p:spPr>
          <a:xfrm>
            <a:off x="0" y="-1"/>
            <a:ext cx="9144000" cy="310663"/>
          </a:xfrm>
          <a:prstGeom prst="rect">
            <a:avLst/>
          </a:prstGeom>
          <a:solidFill>
            <a:schemeClr val="tx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0" name="矩形 29"/>
          <p:cNvSpPr/>
          <p:nvPr/>
        </p:nvSpPr>
        <p:spPr>
          <a:xfrm>
            <a:off x="0" y="308276"/>
            <a:ext cx="9144001" cy="91441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1" name="矩形 30"/>
          <p:cNvSpPr/>
          <p:nvPr/>
        </p:nvSpPr>
        <p:spPr>
          <a:xfrm flipV="1">
            <a:off x="5410182" y="360246"/>
            <a:ext cx="3733819" cy="91087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矩形 31"/>
          <p:cNvSpPr/>
          <p:nvPr/>
        </p:nvSpPr>
        <p:spPr>
          <a:xfrm flipV="1">
            <a:off x="5410200" y="440112"/>
            <a:ext cx="3733801" cy="180035"/>
          </a:xfrm>
          <a:prstGeom prst="rect">
            <a:avLst/>
          </a:prstGeom>
          <a:solidFill>
            <a:schemeClr val="accent2">
              <a:alpha val="50000"/>
            </a:scheme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3" name="圆角矩形 32"/>
          <p:cNvSpPr/>
          <p:nvPr/>
        </p:nvSpPr>
        <p:spPr bwMode="white">
          <a:xfrm>
            <a:off x="5407339" y="497504"/>
            <a:ext cx="3063240" cy="27432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 useBgFill="1">
        <p:nvSpPr>
          <p:cNvPr id="34" name="圆角矩形 33"/>
          <p:cNvSpPr/>
          <p:nvPr/>
        </p:nvSpPr>
        <p:spPr bwMode="white">
          <a:xfrm>
            <a:off x="7373646" y="588943"/>
            <a:ext cx="1600200" cy="36576"/>
          </a:xfrm>
          <a:prstGeom prst="roundRect">
            <a:avLst>
              <a:gd name="adj" fmla="val 16667"/>
            </a:avLst>
          </a:prstGeom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5" name="矩形 34"/>
          <p:cNvSpPr/>
          <p:nvPr/>
        </p:nvSpPr>
        <p:spPr bwMode="invGray">
          <a:xfrm>
            <a:off x="9084966" y="-2001"/>
            <a:ext cx="57626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6" name="矩形 35"/>
          <p:cNvSpPr/>
          <p:nvPr/>
        </p:nvSpPr>
        <p:spPr bwMode="invGray">
          <a:xfrm>
            <a:off x="9044481" y="-2001"/>
            <a:ext cx="27432" cy="621792"/>
          </a:xfrm>
          <a:prstGeom prst="rect">
            <a:avLst/>
          </a:prstGeom>
          <a:solidFill>
            <a:srgbClr val="FFFFFF">
              <a:alpha val="65098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37" name="矩形 36"/>
          <p:cNvSpPr/>
          <p:nvPr/>
        </p:nvSpPr>
        <p:spPr bwMode="invGray">
          <a:xfrm>
            <a:off x="9025428" y="-2001"/>
            <a:ext cx="9144" cy="621792"/>
          </a:xfrm>
          <a:prstGeom prst="rect">
            <a:avLst/>
          </a:prstGeom>
          <a:solidFill>
            <a:srgbClr val="FFFFFF">
              <a:alpha val="6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8" name="矩形 37"/>
          <p:cNvSpPr/>
          <p:nvPr/>
        </p:nvSpPr>
        <p:spPr bwMode="invGray">
          <a:xfrm>
            <a:off x="8975423" y="-2001"/>
            <a:ext cx="27432" cy="621792"/>
          </a:xfrm>
          <a:prstGeom prst="rect">
            <a:avLst/>
          </a:prstGeom>
          <a:solidFill>
            <a:srgbClr val="FFFFFF">
              <a:alpha val="4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9" name="矩形 38"/>
          <p:cNvSpPr/>
          <p:nvPr/>
        </p:nvSpPr>
        <p:spPr bwMode="invGray">
          <a:xfrm>
            <a:off x="8915677" y="380"/>
            <a:ext cx="54864" cy="585216"/>
          </a:xfrm>
          <a:prstGeom prst="rect">
            <a:avLst/>
          </a:prstGeom>
          <a:solidFill>
            <a:srgbClr val="FFFFFF">
              <a:alpha val="20000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40" name="矩形 39"/>
          <p:cNvSpPr/>
          <p:nvPr/>
        </p:nvSpPr>
        <p:spPr bwMode="invGray">
          <a:xfrm>
            <a:off x="8873475" y="380"/>
            <a:ext cx="9144" cy="585216"/>
          </a:xfrm>
          <a:prstGeom prst="rect">
            <a:avLst/>
          </a:prstGeom>
          <a:solidFill>
            <a:srgbClr val="FFFFFF">
              <a:alpha val="30196"/>
            </a:srgbClr>
          </a:solidFill>
          <a:ln w="508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标题占位符 21"/>
          <p:cNvSpPr>
            <a:spLocks noGrp="1"/>
          </p:cNvSpPr>
          <p:nvPr>
            <p:ph type="title"/>
          </p:nvPr>
        </p:nvSpPr>
        <p:spPr>
          <a:xfrm>
            <a:off x="457200" y="1143000"/>
            <a:ext cx="8229600" cy="1066800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zh-CN" altLang="en-US" smtClean="0"/>
              <a:t>单击此处编辑母版标题样式</a:t>
            </a:r>
            <a:endParaRPr kumimoji="0" 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457200" y="2249424"/>
            <a:ext cx="8229600" cy="432511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zh-CN" altLang="en-US" smtClean="0"/>
              <a:t>单击此处编辑母版文本样式</a:t>
            </a:r>
          </a:p>
          <a:p>
            <a:pPr lvl="1" eaLnBrk="1" latinLnBrk="0" hangingPunct="1"/>
            <a:r>
              <a:rPr kumimoji="0" lang="zh-CN" altLang="en-US" smtClean="0"/>
              <a:t>第二级</a:t>
            </a:r>
          </a:p>
          <a:p>
            <a:pPr lvl="2" eaLnBrk="1" latinLnBrk="0" hangingPunct="1"/>
            <a:r>
              <a:rPr kumimoji="0" lang="zh-CN" altLang="en-US" smtClean="0"/>
              <a:t>第三级</a:t>
            </a:r>
          </a:p>
          <a:p>
            <a:pPr lvl="3" eaLnBrk="1" latinLnBrk="0" hangingPunct="1"/>
            <a:r>
              <a:rPr kumimoji="0" lang="zh-CN" altLang="en-US" smtClean="0"/>
              <a:t>第四级</a:t>
            </a:r>
          </a:p>
          <a:p>
            <a:pPr lvl="4" eaLnBrk="1" latinLnBrk="0" hangingPunct="1"/>
            <a:r>
              <a:rPr kumimoji="0" lang="zh-CN" altLang="en-US" smtClean="0"/>
              <a:t>第五级</a:t>
            </a:r>
            <a:endParaRPr kumimoji="0" lang="en-US"/>
          </a:p>
        </p:txBody>
      </p:sp>
      <p:sp>
        <p:nvSpPr>
          <p:cNvPr id="14" name="日期占位符 13"/>
          <p:cNvSpPr>
            <a:spLocks noGrp="1"/>
          </p:cNvSpPr>
          <p:nvPr>
            <p:ph type="dt" sz="half" idx="2"/>
          </p:nvPr>
        </p:nvSpPr>
        <p:spPr>
          <a:xfrm>
            <a:off x="6586536" y="612648"/>
            <a:ext cx="957264" cy="45720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2015/3/21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3"/>
          </p:nvPr>
        </p:nvSpPr>
        <p:spPr>
          <a:xfrm>
            <a:off x="5257800" y="612648"/>
            <a:ext cx="1325880" cy="45720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800">
                <a:solidFill>
                  <a:schemeClr val="accent2"/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4"/>
          </p:nvPr>
        </p:nvSpPr>
        <p:spPr>
          <a:xfrm>
            <a:off x="8174736" y="2272"/>
            <a:ext cx="762000" cy="365760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800">
                <a:solidFill>
                  <a:srgbClr val="FFFFFF"/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l" rtl="0" eaLnBrk="1" latinLnBrk="0" hangingPunct="1">
        <a:spcBef>
          <a:spcPct val="0"/>
        </a:spcBef>
        <a:buNone/>
        <a:defRPr kumimoji="0" sz="40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65760" indent="-256032" algn="l" rtl="0" eaLnBrk="1" latinLnBrk="0" hangingPunct="1">
        <a:spcBef>
          <a:spcPts val="300"/>
        </a:spcBef>
        <a:buClr>
          <a:schemeClr val="accent3"/>
        </a:buClr>
        <a:buFont typeface="Georgia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8368" indent="-246888" algn="l" rtl="0" eaLnBrk="1" latinLnBrk="0" hangingPunct="1">
        <a:spcBef>
          <a:spcPts val="300"/>
        </a:spcBef>
        <a:buClr>
          <a:schemeClr val="accent2"/>
        </a:buClr>
        <a:buFont typeface="Georgia"/>
        <a:buChar char="▫"/>
        <a:defRPr kumimoji="0" sz="2600" kern="1200">
          <a:solidFill>
            <a:schemeClr val="accent2"/>
          </a:solidFill>
          <a:latin typeface="+mn-lt"/>
          <a:ea typeface="+mn-ea"/>
          <a:cs typeface="+mn-cs"/>
        </a:defRPr>
      </a:lvl2pPr>
      <a:lvl3pPr marL="923544" indent="-219456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4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179576" indent="-201168" algn="l" rtl="0" eaLnBrk="1" latinLnBrk="0" hangingPunct="1">
        <a:spcBef>
          <a:spcPts val="300"/>
        </a:spcBef>
        <a:buClr>
          <a:schemeClr val="accent1"/>
        </a:buClr>
        <a:buFont typeface="Wingdings 2"/>
        <a:buChar char=""/>
        <a:defRPr kumimoji="0" sz="22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38988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2000" kern="1200">
          <a:solidFill>
            <a:schemeClr val="accent3"/>
          </a:solidFill>
          <a:latin typeface="+mn-lt"/>
          <a:ea typeface="+mn-ea"/>
          <a:cs typeface="+mn-cs"/>
        </a:defRPr>
      </a:lvl5pPr>
      <a:lvl6pPr marL="1609344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800" kern="1200">
          <a:solidFill>
            <a:schemeClr val="accent3"/>
          </a:solidFill>
          <a:latin typeface="+mn-lt"/>
          <a:ea typeface="+mn-ea"/>
          <a:cs typeface="+mn-cs"/>
        </a:defRPr>
      </a:lvl6pPr>
      <a:lvl7pPr marL="182880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▫"/>
        <a:defRPr kumimoji="0" sz="1600" kern="1200">
          <a:solidFill>
            <a:schemeClr val="accent3"/>
          </a:solidFill>
          <a:latin typeface="+mn-lt"/>
          <a:ea typeface="+mn-ea"/>
          <a:cs typeface="+mn-cs"/>
        </a:defRPr>
      </a:lvl7pPr>
      <a:lvl8pPr marL="2029968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500" kern="1200">
          <a:solidFill>
            <a:schemeClr val="accent3"/>
          </a:solidFill>
          <a:latin typeface="+mn-lt"/>
          <a:ea typeface="+mn-ea"/>
          <a:cs typeface="+mn-cs"/>
        </a:defRPr>
      </a:lvl8pPr>
      <a:lvl9pPr marL="2240280" indent="-182880" algn="l" rtl="0" eaLnBrk="1" latinLnBrk="0" hangingPunct="1">
        <a:spcBef>
          <a:spcPts val="300"/>
        </a:spcBef>
        <a:buClr>
          <a:schemeClr val="accent3"/>
        </a:buClr>
        <a:buFont typeface="Georgia"/>
        <a:buChar char="◦"/>
        <a:defRPr kumimoji="0" sz="1400" kern="1200" baseline="0">
          <a:solidFill>
            <a:schemeClr val="accent3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emf"/><Relationship Id="rId4" Type="http://schemas.openxmlformats.org/officeDocument/2006/relationships/image" Target="../media/image33.emf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wmf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艺术中的数学之美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数学漫谈第六讲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180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透视画法的示意图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098" name="Picture 2" descr="http://mmbiz.qpic.cn/mmbiz/USOHOibkRVWxlo9K6iaT6WLyTbHRj4w84EsUibBgoujdHoRMsdKHAX1Rq8H8Hg2I4u9z2UPDG1rMeJ1icqCiaWuwWcw/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96" y="2132856"/>
            <a:ext cx="50958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mmbiz.qpic.cn/mmbiz/USOHOibkRVWxlo9K6iaT6WLyTbHRj4w84EygG9icYEvQeWnw51Sg2IeQOTH8etDiboDEulbb0xK9ibRAkVYlDAibSQLQ/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1016124"/>
            <a:ext cx="7010400" cy="5619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33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9449" y="2780928"/>
            <a:ext cx="729615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78648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采用透视原理的早期作品之一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马萨乔</a:t>
            </a:r>
            <a:r>
              <a:rPr lang="en-US" altLang="zh-CN" dirty="0" smtClean="0"/>
              <a:t>(Masaccio,1401-1428)</a:t>
            </a:r>
          </a:p>
          <a:p>
            <a:r>
              <a:rPr lang="zh-CN" altLang="en-US" dirty="0"/>
              <a:t>纳税</a:t>
            </a:r>
            <a:r>
              <a:rPr lang="zh-CN" altLang="en-US" dirty="0" smtClean="0"/>
              <a:t>钱</a:t>
            </a:r>
            <a:r>
              <a:rPr lang="en-US" altLang="zh-CN" dirty="0"/>
              <a:t>(The Tribute </a:t>
            </a:r>
            <a:r>
              <a:rPr lang="en-US" altLang="zh-CN" dirty="0" smtClean="0"/>
              <a:t>Money)</a:t>
            </a:r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3363267"/>
            <a:ext cx="5326385" cy="339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 descr="http://upload.wikimedia.org/wikipedia/commons/thumb/2/21/Tribute_Money2.jpg/1024px-Tribute_Money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9918" y="3789040"/>
            <a:ext cx="3608983" cy="15436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014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采用透视原理的早期作品</a:t>
            </a:r>
            <a:r>
              <a:rPr lang="zh-CN" altLang="en-US" dirty="0" smtClean="0"/>
              <a:t>之</a:t>
            </a:r>
            <a:r>
              <a:rPr lang="zh-CN" altLang="en-US" dirty="0"/>
              <a:t>二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乌切洛</a:t>
            </a:r>
            <a:r>
              <a:rPr lang="en-US" altLang="zh-CN" dirty="0" smtClean="0"/>
              <a:t>(Uccello,1397-1475)</a:t>
            </a:r>
          </a:p>
          <a:p>
            <a:r>
              <a:rPr lang="zh-CN" altLang="en-US" dirty="0" smtClean="0"/>
              <a:t>酒杯的透视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3074" name="Picture 2" descr="http://mmbiz.qpic.cn/mmbiz/USOHOibkRVWxlo9K6iaT6WLyTbHRj4w84EVPKtZssjibBqezeu51waGxspX8zX6OTv4vbdrTqZTK1EqaYA6aQptXA/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492896"/>
            <a:ext cx="2952750" cy="421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2444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透视学走向成熟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彼埃罗</a:t>
            </a:r>
            <a:r>
              <a:rPr lang="en-US" altLang="zh-CN" dirty="0" smtClean="0"/>
              <a:t>(1416-1492)</a:t>
            </a:r>
          </a:p>
          <a:p>
            <a:r>
              <a:rPr lang="zh-CN" altLang="en-US" dirty="0" smtClean="0"/>
              <a:t>鞭挞</a:t>
            </a:r>
            <a:r>
              <a:rPr lang="en-US" altLang="zh-CN" dirty="0" smtClean="0"/>
              <a:t>(The Flagellation)</a:t>
            </a:r>
            <a:endParaRPr lang="zh-CN" altLang="en-US" dirty="0"/>
          </a:p>
        </p:txBody>
      </p:sp>
      <p:pic>
        <p:nvPicPr>
          <p:cNvPr id="5122" name="Picture 2" descr="Piero della Francesca | Flagellation of Christ, Urbino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3356992"/>
            <a:ext cx="4647294" cy="330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175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0" y="609600"/>
            <a:ext cx="7810500" cy="563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0876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伟大的实践者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达</a:t>
            </a:r>
            <a:r>
              <a:rPr lang="en-US" altLang="zh-CN" dirty="0"/>
              <a:t>·</a:t>
            </a:r>
            <a:r>
              <a:rPr lang="zh-CN" altLang="en-US" dirty="0" smtClean="0"/>
              <a:t>芬奇</a:t>
            </a:r>
            <a:r>
              <a:rPr lang="en-US" altLang="zh-CN" dirty="0" smtClean="0"/>
              <a:t>(1452-1519)</a:t>
            </a:r>
          </a:p>
          <a:p>
            <a:r>
              <a:rPr lang="zh-CN" altLang="en-US" dirty="0" smtClean="0"/>
              <a:t>最后的晚餐</a:t>
            </a:r>
            <a:endParaRPr lang="zh-CN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2724150"/>
            <a:ext cx="7943850" cy="4133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06221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最后的晚餐透视原理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492896"/>
            <a:ext cx="8437586" cy="4176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80943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达芬奇手绘柏拉图立体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2132856"/>
            <a:ext cx="6840760" cy="4371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283252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柏拉图立体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420888"/>
            <a:ext cx="6334125" cy="403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352323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绘画史上的某些发展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观念体系</a:t>
            </a:r>
            <a:endParaRPr lang="en-US" altLang="zh-CN" dirty="0" smtClean="0"/>
          </a:p>
          <a:p>
            <a:pPr lvl="1"/>
            <a:r>
              <a:rPr lang="zh-CN" altLang="en-US" dirty="0"/>
              <a:t>按某种观念、原则来绘画</a:t>
            </a:r>
          </a:p>
          <a:p>
            <a:r>
              <a:rPr lang="zh-CN" altLang="en-US" dirty="0" smtClean="0"/>
              <a:t>光学体系</a:t>
            </a:r>
            <a:endParaRPr lang="en-US" altLang="zh-CN" dirty="0" smtClean="0"/>
          </a:p>
          <a:p>
            <a:pPr lvl="1"/>
            <a:r>
              <a:rPr lang="zh-CN" altLang="en-US" dirty="0"/>
              <a:t>图像本身在人眼中所产生的影像</a:t>
            </a:r>
          </a:p>
          <a:p>
            <a:pPr marL="411480" lvl="1" indent="0">
              <a:buNone/>
            </a:pPr>
            <a:endParaRPr lang="zh-CN" altLang="en-US" dirty="0"/>
          </a:p>
        </p:txBody>
      </p:sp>
      <p:sp>
        <p:nvSpPr>
          <p:cNvPr id="4" name="Line 7"/>
          <p:cNvSpPr>
            <a:spLocks noChangeShapeType="1"/>
          </p:cNvSpPr>
          <p:nvPr/>
        </p:nvSpPr>
        <p:spPr bwMode="auto">
          <a:xfrm>
            <a:off x="2713409" y="4700588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5" name="AutoShape 8"/>
          <p:cNvCxnSpPr>
            <a:cxnSpLocks noChangeShapeType="1"/>
          </p:cNvCxnSpPr>
          <p:nvPr/>
        </p:nvCxnSpPr>
        <p:spPr bwMode="auto">
          <a:xfrm>
            <a:off x="2597522" y="4484688"/>
            <a:ext cx="120650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" name="AutoShape 9"/>
          <p:cNvCxnSpPr>
            <a:cxnSpLocks noChangeShapeType="1"/>
          </p:cNvCxnSpPr>
          <p:nvPr/>
        </p:nvCxnSpPr>
        <p:spPr bwMode="auto">
          <a:xfrm flipV="1">
            <a:off x="2573709" y="4714875"/>
            <a:ext cx="152400" cy="227013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" name="AutoShape 10"/>
          <p:cNvCxnSpPr>
            <a:cxnSpLocks noChangeShapeType="1"/>
          </p:cNvCxnSpPr>
          <p:nvPr/>
        </p:nvCxnSpPr>
        <p:spPr bwMode="auto">
          <a:xfrm flipV="1">
            <a:off x="5075609" y="4471988"/>
            <a:ext cx="144463" cy="217487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AutoShape 11"/>
          <p:cNvCxnSpPr>
            <a:cxnSpLocks noChangeShapeType="1"/>
          </p:cNvCxnSpPr>
          <p:nvPr/>
        </p:nvCxnSpPr>
        <p:spPr bwMode="auto">
          <a:xfrm>
            <a:off x="5075609" y="4700588"/>
            <a:ext cx="120650" cy="2286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Line 12"/>
          <p:cNvSpPr>
            <a:spLocks noChangeShapeType="1"/>
          </p:cNvSpPr>
          <p:nvPr/>
        </p:nvSpPr>
        <p:spPr bwMode="auto">
          <a:xfrm>
            <a:off x="2713409" y="5538788"/>
            <a:ext cx="2362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/>
          </a:p>
        </p:txBody>
      </p:sp>
      <p:cxnSp>
        <p:nvCxnSpPr>
          <p:cNvPr id="10" name="AutoShape 17"/>
          <p:cNvCxnSpPr>
            <a:cxnSpLocks noChangeShapeType="1"/>
          </p:cNvCxnSpPr>
          <p:nvPr/>
        </p:nvCxnSpPr>
        <p:spPr bwMode="auto">
          <a:xfrm flipH="1">
            <a:off x="2718172" y="5278438"/>
            <a:ext cx="155575" cy="2524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AutoShape 18"/>
          <p:cNvCxnSpPr>
            <a:cxnSpLocks noChangeShapeType="1"/>
          </p:cNvCxnSpPr>
          <p:nvPr/>
        </p:nvCxnSpPr>
        <p:spPr bwMode="auto">
          <a:xfrm flipH="1" flipV="1">
            <a:off x="2713409" y="5538788"/>
            <a:ext cx="155575" cy="2413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AutoShape 19"/>
          <p:cNvCxnSpPr>
            <a:cxnSpLocks noChangeShapeType="1"/>
            <a:stCxn id="9" idx="1"/>
          </p:cNvCxnSpPr>
          <p:nvPr/>
        </p:nvCxnSpPr>
        <p:spPr bwMode="auto">
          <a:xfrm flipH="1" flipV="1">
            <a:off x="4923209" y="5243513"/>
            <a:ext cx="152400" cy="304800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AutoShape 21"/>
          <p:cNvCxnSpPr>
            <a:cxnSpLocks noChangeShapeType="1"/>
          </p:cNvCxnSpPr>
          <p:nvPr/>
        </p:nvCxnSpPr>
        <p:spPr bwMode="auto">
          <a:xfrm flipH="1">
            <a:off x="4923209" y="5538788"/>
            <a:ext cx="155575" cy="252412"/>
          </a:xfrm>
          <a:prstGeom prst="straightConnector1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075632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维特鲁威人</a:t>
            </a:r>
            <a:r>
              <a:rPr lang="en-US" altLang="zh-CN" dirty="0" smtClean="0"/>
              <a:t>(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459" y="2276475"/>
            <a:ext cx="4399258" cy="4325938"/>
          </a:xfrm>
        </p:spPr>
      </p:pic>
      <p:pic>
        <p:nvPicPr>
          <p:cNvPr id="12290" name="Picture 2" descr="【黄金分割】 &lt;wbr&gt;美是有标准的！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441029"/>
            <a:ext cx="4706888" cy="6401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200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蒙娜丽莎的微笑</a:t>
            </a:r>
            <a:endParaRPr lang="zh-CN" altLang="en-US" dirty="0"/>
          </a:p>
        </p:txBody>
      </p:sp>
      <p:pic>
        <p:nvPicPr>
          <p:cNvPr id="8" name="内容占位符 7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85" y="2249488"/>
            <a:ext cx="7783830" cy="4324350"/>
          </a:xfrm>
        </p:spPr>
      </p:pic>
      <p:sp>
        <p:nvSpPr>
          <p:cNvPr id="4" name="AutoShape 2" descr="【黄金分割】 &lt;wbr&gt;美是有标准的！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【黄金分割】 &lt;wbr&gt;美是有标准的！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【黄金分割】 &lt;wbr&gt;美是有标准的！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AutoShape 8" descr="【黄金分割】 &lt;wbr&gt;美是有标准的！"/>
          <p:cNvSpPr>
            <a:spLocks noChangeAspect="1" noChangeArrowheads="1"/>
          </p:cNvSpPr>
          <p:nvPr/>
        </p:nvSpPr>
        <p:spPr bwMode="auto">
          <a:xfrm>
            <a:off x="612775" y="3127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5769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黄金分割比原理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4338" name="Picture 2" descr="等角螺旋線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828" y="2132856"/>
            <a:ext cx="6667500" cy="4476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9056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射影几何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数学发明的动力不是理性</a:t>
            </a:r>
            <a:r>
              <a:rPr lang="en-US" altLang="zh-CN" dirty="0" smtClean="0"/>
              <a:t>,</a:t>
            </a:r>
            <a:r>
              <a:rPr lang="zh-CN" altLang="en-US" dirty="0" smtClean="0"/>
              <a:t>而是想象</a:t>
            </a:r>
            <a:endParaRPr lang="en-US" altLang="zh-CN" dirty="0" smtClean="0"/>
          </a:p>
          <a:p>
            <a:pPr marL="109728" indent="0" algn="r">
              <a:buNone/>
            </a:pPr>
            <a:r>
              <a:rPr lang="en-US" altLang="zh-CN" dirty="0" smtClean="0"/>
              <a:t>—A.de Morgan</a:t>
            </a:r>
          </a:p>
          <a:p>
            <a:r>
              <a:rPr lang="zh-CN" altLang="en-US" dirty="0" smtClean="0"/>
              <a:t>艺术家“偿还”了利用数学方法、数学思想而拖欠的“数学债务”</a:t>
            </a:r>
            <a:endParaRPr lang="en-US" altLang="zh-CN" dirty="0" smtClean="0"/>
          </a:p>
          <a:p>
            <a:r>
              <a:rPr lang="zh-CN" altLang="en-US" dirty="0"/>
              <a:t>人</a:t>
            </a:r>
            <a:r>
              <a:rPr lang="zh-CN" altLang="en-US" dirty="0" smtClean="0"/>
              <a:t>所触觉到的世界与人所看到的世界有一定区别</a:t>
            </a:r>
            <a:endParaRPr lang="en-US" altLang="zh-CN" dirty="0" smtClean="0"/>
          </a:p>
          <a:p>
            <a:r>
              <a:rPr lang="zh-CN" altLang="en-US" dirty="0" smtClean="0"/>
              <a:t>触觉几何</a:t>
            </a:r>
            <a:r>
              <a:rPr lang="en-US" altLang="zh-CN" dirty="0" smtClean="0"/>
              <a:t>:</a:t>
            </a:r>
            <a:r>
              <a:rPr lang="zh-CN" altLang="en-US" dirty="0" smtClean="0"/>
              <a:t>欧氏几何</a:t>
            </a:r>
            <a:endParaRPr lang="en-US" altLang="zh-CN" dirty="0" smtClean="0"/>
          </a:p>
          <a:p>
            <a:r>
              <a:rPr lang="zh-CN" altLang="en-US" dirty="0" smtClean="0"/>
              <a:t>视觉几何</a:t>
            </a:r>
            <a:endParaRPr lang="en-US" altLang="zh-CN" dirty="0" smtClean="0"/>
          </a:p>
          <a:p>
            <a:r>
              <a:rPr lang="zh-CN" altLang="en-US" dirty="0" smtClean="0"/>
              <a:t>我们绝对看不到平行线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4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投影与截景的关系</a:t>
            </a:r>
            <a:endParaRPr lang="zh-CN" altLang="en-US" dirty="0"/>
          </a:p>
        </p:txBody>
      </p:sp>
      <p:pic>
        <p:nvPicPr>
          <p:cNvPr id="1536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2944108"/>
            <a:ext cx="4395751" cy="35835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07504" y="2420888"/>
            <a:ext cx="485261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华文隶书" pitchFamily="2" charset="-122"/>
                <a:ea typeface="华文隶书" pitchFamily="2" charset="-122"/>
              </a:rPr>
              <a:t>同一个投影的两个不同的截景</a:t>
            </a:r>
            <a:endParaRPr lang="zh-CN" altLang="en-US" sz="2800" dirty="0">
              <a:latin typeface="华文隶书" pitchFamily="2" charset="-122"/>
              <a:ea typeface="华文隶书" pitchFamily="2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046047" y="2431951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dirty="0" smtClean="0">
                <a:latin typeface="华文隶书" pitchFamily="2" charset="-122"/>
                <a:ea typeface="华文隶书" pitchFamily="2" charset="-122"/>
              </a:rPr>
              <a:t>同一景物的不同投影截景</a:t>
            </a:r>
            <a:endParaRPr lang="zh-CN" altLang="en-US" sz="2800" dirty="0">
              <a:latin typeface="华文隶书" pitchFamily="2" charset="-122"/>
              <a:ea typeface="华文隶书" pitchFamily="2" charset="-122"/>
            </a:endParaRPr>
          </a:p>
        </p:txBody>
      </p:sp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0416" y="2852936"/>
            <a:ext cx="4733584" cy="36746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48146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射影几何关注问题的出发点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同一投影的不同截景有什么性质</a:t>
            </a:r>
            <a:endParaRPr lang="en-US" altLang="zh-CN" dirty="0" smtClean="0"/>
          </a:p>
          <a:p>
            <a:r>
              <a:rPr lang="zh-CN" altLang="en-US" dirty="0" smtClean="0"/>
              <a:t>物体原形与截景之间的关系</a:t>
            </a:r>
            <a:endParaRPr lang="en-US" altLang="zh-CN" dirty="0" smtClean="0"/>
          </a:p>
          <a:p>
            <a:r>
              <a:rPr lang="zh-CN" altLang="en-US" dirty="0" smtClean="0"/>
              <a:t>不同观察者对同一景物产生的不同投影</a:t>
            </a:r>
            <a:r>
              <a:rPr lang="en-US" altLang="zh-CN" dirty="0" smtClean="0"/>
              <a:t>,</a:t>
            </a:r>
            <a:r>
              <a:rPr lang="zh-CN" altLang="en-US" dirty="0" smtClean="0"/>
              <a:t>其生成的截景又有什么性质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50191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射影几何的基本定理</a:t>
            </a:r>
            <a:r>
              <a:rPr lang="zh-CN" altLang="en-US" dirty="0"/>
              <a:t>之一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德扎格</a:t>
            </a:r>
            <a:r>
              <a:rPr lang="en-US" altLang="zh-CN" dirty="0" smtClean="0"/>
              <a:t>(Desargues,1591-1661)</a:t>
            </a:r>
          </a:p>
          <a:p>
            <a:r>
              <a:rPr lang="en-US" altLang="zh-CN" dirty="0" smtClean="0"/>
              <a:t>Desargues’ Theorem</a:t>
            </a:r>
            <a:endParaRPr lang="zh-CN" altLang="en-US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43"/>
          <a:stretch/>
        </p:blipFill>
        <p:spPr bwMode="auto">
          <a:xfrm>
            <a:off x="2339752" y="3429000"/>
            <a:ext cx="5031283" cy="311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3718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射影几何的基本定理</a:t>
            </a:r>
            <a:r>
              <a:rPr lang="zh-CN" altLang="en-US" dirty="0" smtClean="0"/>
              <a:t>之二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1520" y="1988840"/>
            <a:ext cx="3240360" cy="4325112"/>
          </a:xfrm>
        </p:spPr>
        <p:txBody>
          <a:bodyPr/>
          <a:lstStyle/>
          <a:p>
            <a:r>
              <a:rPr lang="en-US" altLang="zh-CN" dirty="0" smtClean="0"/>
              <a:t>Pascal(1623-1662)</a:t>
            </a:r>
          </a:p>
          <a:p>
            <a:r>
              <a:rPr lang="en-US" altLang="zh-CN" dirty="0" smtClean="0"/>
              <a:t>Pascal Theorem</a:t>
            </a:r>
          </a:p>
          <a:p>
            <a:r>
              <a:rPr lang="zh-CN" altLang="en-US" dirty="0" smtClean="0"/>
              <a:t>从截景的观点看待圆锥曲线</a:t>
            </a:r>
            <a:endParaRPr lang="zh-CN" altLang="en-US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2492896"/>
            <a:ext cx="5389619" cy="42662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64306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地图的绘制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球心投影</a:t>
            </a:r>
            <a:endParaRPr lang="en-US" altLang="zh-CN" dirty="0" smtClean="0"/>
          </a:p>
          <a:p>
            <a:r>
              <a:rPr lang="zh-CN" altLang="en-US" dirty="0"/>
              <a:t>球</a:t>
            </a:r>
            <a:r>
              <a:rPr lang="zh-CN" altLang="en-US" dirty="0" smtClean="0"/>
              <a:t>极投影</a:t>
            </a:r>
            <a:endParaRPr lang="en-US" altLang="zh-CN" dirty="0" smtClean="0"/>
          </a:p>
          <a:p>
            <a:endParaRPr lang="zh-CN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960" y="919758"/>
            <a:ext cx="4392488" cy="4772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3228" y="611140"/>
            <a:ext cx="5009951" cy="5053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5059" y="1144072"/>
            <a:ext cx="4434290" cy="39871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1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2274" y="884311"/>
            <a:ext cx="4302174" cy="43387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26781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4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94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4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莫卡托</a:t>
            </a:r>
            <a:r>
              <a:rPr lang="en-US" altLang="zh-CN" dirty="0" smtClean="0"/>
              <a:t>(Mercator)</a:t>
            </a:r>
            <a:r>
              <a:rPr lang="zh-CN" altLang="en-US" dirty="0" smtClean="0"/>
              <a:t>投影地图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面临的挑战</a:t>
            </a:r>
            <a:r>
              <a:rPr lang="en-US" altLang="zh-CN" dirty="0" smtClean="0"/>
              <a:t>:</a:t>
            </a:r>
            <a:r>
              <a:rPr lang="zh-CN" altLang="en-US" dirty="0" smtClean="0"/>
              <a:t>如何将球面展平</a:t>
            </a:r>
            <a:endParaRPr lang="zh-CN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900306" cy="34563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0426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836712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观念体系下的绘画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Picture 5" descr="egyptian-ar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1993975"/>
            <a:ext cx="3326904" cy="4679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7" descr="540150480307872708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400" y="2070174"/>
            <a:ext cx="4477072" cy="4599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01627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文艺复兴时期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艺术家转向了数学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试图逼真的再现自然界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受到复兴的希腊哲学的影响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数学真实地反映了现实世界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宇宙是有秩序的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而且能够按照几何方式明确的</a:t>
            </a:r>
            <a:r>
              <a:rPr lang="zh-CN" altLang="en-US" dirty="0" smtClean="0"/>
              <a:t>理性化</a:t>
            </a:r>
            <a:endParaRPr lang="en-US" altLang="zh-CN" dirty="0" smtClean="0"/>
          </a:p>
          <a:p>
            <a:pPr lvl="1"/>
            <a:r>
              <a:rPr lang="zh-CN" altLang="en-US" dirty="0"/>
              <a:t>世俗界的迫切需求</a:t>
            </a:r>
            <a:r>
              <a:rPr lang="en-US" altLang="zh-CN" dirty="0"/>
              <a:t>※</a:t>
            </a:r>
            <a:endParaRPr lang="en-US" altLang="zh-CN" dirty="0" smtClean="0"/>
          </a:p>
          <a:p>
            <a:pPr lvl="1"/>
            <a:endParaRPr lang="zh-CN" altLang="en-US" dirty="0"/>
          </a:p>
        </p:txBody>
      </p:sp>
      <p:pic>
        <p:nvPicPr>
          <p:cNvPr id="4" name="Picture 3" descr="2008061721560952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16216" y="908720"/>
            <a:ext cx="2371973" cy="3338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dglxasset[1]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5157192"/>
            <a:ext cx="864096" cy="1448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7" descr="MC900230682[1]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3451" y="5209799"/>
            <a:ext cx="2976563" cy="1465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6640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一些初步展现数学关联的作品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204864"/>
            <a:ext cx="6791325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214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34" y="548680"/>
            <a:ext cx="792480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7255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1563" y="390525"/>
            <a:ext cx="7000875" cy="6076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84437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64704"/>
            <a:ext cx="8229600" cy="1066800"/>
          </a:xfrm>
        </p:spPr>
        <p:txBody>
          <a:bodyPr/>
          <a:lstStyle/>
          <a:p>
            <a:r>
              <a:rPr lang="zh-CN" altLang="en-US" dirty="0" smtClean="0"/>
              <a:t>数学透视学的基本规则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79512" y="1912200"/>
            <a:ext cx="3456384" cy="4325112"/>
          </a:xfrm>
        </p:spPr>
        <p:txBody>
          <a:bodyPr>
            <a:normAutofit fontScale="92500"/>
          </a:bodyPr>
          <a:lstStyle/>
          <a:p>
            <a:r>
              <a:rPr lang="zh-CN" altLang="en-US" dirty="0" smtClean="0"/>
              <a:t>主没影点</a:t>
            </a:r>
            <a:endParaRPr lang="en-US" altLang="zh-CN" dirty="0"/>
          </a:p>
          <a:p>
            <a:pPr lvl="1"/>
            <a:r>
              <a:rPr lang="zh-CN" altLang="en-US" dirty="0"/>
              <a:t>景物</a:t>
            </a:r>
            <a:r>
              <a:rPr lang="zh-CN" altLang="en-US" dirty="0" smtClean="0"/>
              <a:t>中所有与画布所在平面垂直的水平线，在画布上画出时都必须相交于主没影点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造成：实际平行的线都会被画成相交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生活中的实例：延伸到远方的铁轨</a:t>
            </a:r>
            <a:endParaRPr lang="en-US" altLang="zh-CN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080" y="2852936"/>
            <a:ext cx="5716920" cy="28083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4452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一幅画是投影线的一个截</a:t>
            </a:r>
            <a:r>
              <a:rPr lang="zh-CN" altLang="en-US" dirty="0" smtClean="0"/>
              <a:t>景</a:t>
            </a:r>
            <a:endParaRPr lang="en-US" altLang="zh-CN" dirty="0" smtClean="0"/>
          </a:p>
          <a:p>
            <a:r>
              <a:rPr lang="zh-CN" altLang="en-US" dirty="0" smtClean="0"/>
              <a:t>任何与画布所在平面不垂直的平行线束</a:t>
            </a:r>
            <a:r>
              <a:rPr lang="en-US" altLang="zh-CN" dirty="0" smtClean="0"/>
              <a:t>,</a:t>
            </a:r>
            <a:r>
              <a:rPr lang="zh-CN" altLang="en-US" dirty="0" smtClean="0"/>
              <a:t>应该与其垂直的平行线相交成一定角度</a:t>
            </a:r>
            <a:r>
              <a:rPr lang="en-US" altLang="zh-CN" dirty="0" smtClean="0"/>
              <a:t>(</a:t>
            </a:r>
            <a:r>
              <a:rPr lang="zh-CN" altLang="en-US" dirty="0" smtClean="0"/>
              <a:t>非垂直</a:t>
            </a:r>
            <a:r>
              <a:rPr lang="en-US" altLang="zh-CN" dirty="0" smtClean="0"/>
              <a:t>),</a:t>
            </a:r>
            <a:r>
              <a:rPr lang="zh-CN" altLang="en-US" dirty="0" smtClean="0"/>
              <a:t>以便收敛于地平线上的一点</a:t>
            </a:r>
            <a:r>
              <a:rPr lang="en-US" altLang="zh-CN" dirty="0" smtClean="0"/>
              <a:t>,</a:t>
            </a:r>
            <a:r>
              <a:rPr lang="zh-CN" altLang="en-US" dirty="0" smtClean="0"/>
              <a:t>收敛的点取决于这些平行线与画布所在平面的角度</a:t>
            </a:r>
            <a:r>
              <a:rPr lang="en-US" altLang="zh-CN" dirty="0" smtClean="0"/>
              <a:t>.</a:t>
            </a:r>
          </a:p>
          <a:p>
            <a:r>
              <a:rPr lang="zh-CN" altLang="en-US" dirty="0" smtClean="0"/>
              <a:t>对角没影点</a:t>
            </a:r>
            <a:r>
              <a:rPr lang="en-US" altLang="zh-CN" dirty="0" smtClean="0"/>
              <a:t>(diagonal vanishing point)</a:t>
            </a:r>
            <a:endParaRPr lang="en-US" altLang="zh-CN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86200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都市">
  <a:themeElements>
    <a:clrScheme name="都市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都市">
      <a:maj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eorgia"/>
        <a:ea typeface=""/>
        <a:cs typeface=""/>
        <a:font script="Jpan" typeface="HG明朝B"/>
        <a:font script="Hang" typeface="맑은 고딕"/>
        <a:font script="Hans" typeface="宋体"/>
        <a:font script="Hant" typeface="新細明體"/>
        <a:font script="Arab" typeface="Arial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都市">
      <a:fillStyleLst>
        <a:solidFill>
          <a:schemeClr val="phClr"/>
        </a:solidFill>
        <a:gradFill rotWithShape="1">
          <a:gsLst>
            <a:gs pos="0">
              <a:schemeClr val="phClr">
                <a:tint val="1000"/>
                <a:satMod val="255000"/>
              </a:schemeClr>
            </a:gs>
            <a:gs pos="55000">
              <a:schemeClr val="phClr">
                <a:tint val="12000"/>
                <a:satMod val="255000"/>
              </a:schemeClr>
            </a:gs>
            <a:gs pos="100000">
              <a:schemeClr val="phClr">
                <a:tint val="45000"/>
                <a:satMod val="250000"/>
              </a:schemeClr>
            </a:gs>
          </a:gsLst>
          <a:path path="circle">
            <a:fillToRect l="-40000" t="-90000" r="140000" b="190000"/>
          </a:path>
        </a:gradFill>
        <a:gradFill rotWithShape="1">
          <a:gsLst>
            <a:gs pos="0">
              <a:schemeClr val="phClr">
                <a:tint val="43000"/>
                <a:satMod val="165000"/>
              </a:schemeClr>
            </a:gs>
            <a:gs pos="55000">
              <a:schemeClr val="phClr">
                <a:tint val="83000"/>
                <a:satMod val="155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-40000" t="-90000" r="140000" b="19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15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flat" dir="t">
              <a:rot lat="0" lon="0" rev="20040000"/>
            </a:lightRig>
          </a:scene3d>
          <a:sp3d contourW="12700" prstMaterial="dkEdge">
            <a:bevelT w="25400" h="38100" prst="convex"/>
            <a:contourClr>
              <a:schemeClr val="phClr">
                <a:satMod val="115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100000">
              <a:schemeClr val="phClr">
                <a:tint val="80000"/>
                <a:satMod val="250000"/>
              </a:schemeClr>
            </a:gs>
            <a:gs pos="60000">
              <a:schemeClr val="phClr">
                <a:shade val="38000"/>
                <a:satMod val="175000"/>
              </a:schemeClr>
            </a:gs>
            <a:gs pos="0">
              <a:schemeClr val="phClr">
                <a:shade val="30000"/>
                <a:satMod val="17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48000"/>
              </a:schemeClr>
              <a:schemeClr val="phClr">
                <a:tint val="96000"/>
                <a:satMod val="150000"/>
              </a:schemeClr>
            </a:duotone>
          </a:blip>
          <a:tile tx="0" ty="0" sx="80000" sy="8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Urban</Template>
  <TotalTime>600</TotalTime>
  <Words>466</Words>
  <Application>Microsoft Office PowerPoint</Application>
  <PresentationFormat>全屏显示(4:3)</PresentationFormat>
  <Paragraphs>72</Paragraphs>
  <Slides>29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30" baseType="lpstr">
      <vt:lpstr>都市</vt:lpstr>
      <vt:lpstr>艺术中的数学之美</vt:lpstr>
      <vt:lpstr>绘画史上的某些发展</vt:lpstr>
      <vt:lpstr>观念体系下的绘画</vt:lpstr>
      <vt:lpstr>文艺复兴时期</vt:lpstr>
      <vt:lpstr>一些初步展现数学关联的作品</vt:lpstr>
      <vt:lpstr>PowerPoint 演示文稿</vt:lpstr>
      <vt:lpstr>PowerPoint 演示文稿</vt:lpstr>
      <vt:lpstr>数学透视学的基本规则</vt:lpstr>
      <vt:lpstr>PowerPoint 演示文稿</vt:lpstr>
      <vt:lpstr>透视画法的示意图</vt:lpstr>
      <vt:lpstr>透视法</vt:lpstr>
      <vt:lpstr>采用透视原理的早期作品之一</vt:lpstr>
      <vt:lpstr>采用透视原理的早期作品之二</vt:lpstr>
      <vt:lpstr>透视学走向成熟</vt:lpstr>
      <vt:lpstr>PowerPoint 演示文稿</vt:lpstr>
      <vt:lpstr>伟大的实践者</vt:lpstr>
      <vt:lpstr>最后的晚餐透视原理</vt:lpstr>
      <vt:lpstr>达芬奇手绘柏拉图立体</vt:lpstr>
      <vt:lpstr>柏拉图立体</vt:lpstr>
      <vt:lpstr>维特鲁威人(</vt:lpstr>
      <vt:lpstr>蒙娜丽莎的微笑</vt:lpstr>
      <vt:lpstr>黄金分割比原理</vt:lpstr>
      <vt:lpstr>射影几何</vt:lpstr>
      <vt:lpstr>投影与截景的关系</vt:lpstr>
      <vt:lpstr>射影几何关注问题的出发点</vt:lpstr>
      <vt:lpstr>射影几何的基本定理之一</vt:lpstr>
      <vt:lpstr>射影几何的基本定理之二</vt:lpstr>
      <vt:lpstr>地图的绘制</vt:lpstr>
      <vt:lpstr>莫卡托(Mercator)投影地图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艺术中的数学之美</dc:title>
  <dc:creator>liu6t_000</dc:creator>
  <cp:lastModifiedBy>liu6tot@gmail.com</cp:lastModifiedBy>
  <cp:revision>103</cp:revision>
  <dcterms:created xsi:type="dcterms:W3CDTF">2015-03-20T12:10:09Z</dcterms:created>
  <dcterms:modified xsi:type="dcterms:W3CDTF">2015-03-21T09:01:14Z</dcterms:modified>
</cp:coreProperties>
</file>